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0"/>
  </p:handoutMasterIdLst>
  <p:sldIdLst>
    <p:sldId id="256" r:id="rId2"/>
    <p:sldId id="358" r:id="rId3"/>
    <p:sldId id="359" r:id="rId4"/>
    <p:sldId id="360" r:id="rId5"/>
    <p:sldId id="361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11" r:id="rId18"/>
    <p:sldId id="312" r:id="rId19"/>
    <p:sldId id="313" r:id="rId20"/>
    <p:sldId id="315" r:id="rId21"/>
    <p:sldId id="314" r:id="rId22"/>
    <p:sldId id="316" r:id="rId23"/>
    <p:sldId id="317" r:id="rId24"/>
    <p:sldId id="340" r:id="rId25"/>
    <p:sldId id="260" r:id="rId26"/>
    <p:sldId id="342" r:id="rId27"/>
    <p:sldId id="261" r:id="rId28"/>
    <p:sldId id="262" r:id="rId29"/>
    <p:sldId id="263" r:id="rId30"/>
    <p:sldId id="264" r:id="rId31"/>
    <p:sldId id="339" r:id="rId32"/>
    <p:sldId id="329" r:id="rId33"/>
    <p:sldId id="288" r:id="rId34"/>
    <p:sldId id="345" r:id="rId35"/>
    <p:sldId id="346" r:id="rId36"/>
    <p:sldId id="266" r:id="rId37"/>
    <p:sldId id="265" r:id="rId38"/>
    <p:sldId id="267" r:id="rId39"/>
    <p:sldId id="268" r:id="rId40"/>
    <p:sldId id="343" r:id="rId41"/>
    <p:sldId id="341" r:id="rId42"/>
    <p:sldId id="269" r:id="rId43"/>
    <p:sldId id="307" r:id="rId44"/>
    <p:sldId id="270" r:id="rId45"/>
    <p:sldId id="289" r:id="rId46"/>
    <p:sldId id="271" r:id="rId47"/>
    <p:sldId id="273" r:id="rId48"/>
    <p:sldId id="272" r:id="rId49"/>
    <p:sldId id="274" r:id="rId50"/>
    <p:sldId id="276" r:id="rId51"/>
    <p:sldId id="275" r:id="rId52"/>
    <p:sldId id="308" r:id="rId53"/>
    <p:sldId id="330" r:id="rId54"/>
    <p:sldId id="331" r:id="rId55"/>
    <p:sldId id="334" r:id="rId56"/>
    <p:sldId id="335" r:id="rId57"/>
    <p:sldId id="332" r:id="rId58"/>
    <p:sldId id="333" r:id="rId59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218A75-E342-4092-B4E6-453205BDBB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5FAB0-002C-4DC0-AF71-E23944E75C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27726-7CA9-447F-A910-AF9C25AAD2C3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6E0B9-F4F5-4F2D-8C5C-9824BC80A6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BE638-DE71-448E-8E8F-E76FF2BFB1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0D5E4-0F38-45B7-A4D1-4B1E98B5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87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5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1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9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5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8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6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hyperlink" Target="http://upload.wikimedia.org/wikipedia/commons/a/a3/ChristianBauer_flowering_oregano.jpg" TargetMode="External"/><Relationship Id="rId9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Asterids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dirty="0" err="1"/>
              <a:t>Sympetalae</a:t>
            </a:r>
            <a:r>
              <a:rPr lang="en-US" sz="2400" dirty="0"/>
              <a:t>= flowers with fused petals)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al. pp. 465-549</a:t>
            </a:r>
          </a:p>
        </p:txBody>
      </p:sp>
    </p:spTree>
    <p:extLst>
      <p:ext uri="{BB962C8B-B14F-4D97-AF65-F5344CB8AC3E}">
        <p14:creationId xmlns:p14="http://schemas.microsoft.com/office/powerpoint/2010/main" val="3827137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Cornales</a:t>
            </a:r>
            <a:r>
              <a:rPr lang="en-US" dirty="0"/>
              <a:t>:  </a:t>
            </a:r>
            <a:r>
              <a:rPr lang="en-US" dirty="0" err="1"/>
              <a:t>Cornus</a:t>
            </a:r>
            <a:r>
              <a:rPr lang="en-US" dirty="0"/>
              <a:t> </a:t>
            </a:r>
            <a:r>
              <a:rPr lang="en-US" dirty="0" err="1"/>
              <a:t>sericea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10" name="TextBox 9"/>
          <p:cNvSpPr txBox="1"/>
          <p:nvPr/>
        </p:nvSpPr>
        <p:spPr>
          <a:xfrm>
            <a:off x="1219200" y="6248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Osier Dogwood.  An osier is a twig.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362200" y="2667000"/>
            <a:ext cx="2133600" cy="376606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0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52" y="1524000"/>
            <a:ext cx="611134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6002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Asterids</a:t>
            </a:r>
            <a:r>
              <a:rPr lang="en-US" dirty="0"/>
              <a:t> are also known as the </a:t>
            </a:r>
            <a:r>
              <a:rPr lang="en-US" dirty="0" err="1"/>
              <a:t>Sympetalae</a:t>
            </a:r>
            <a:r>
              <a:rPr lang="en-US" dirty="0"/>
              <a:t>:  the core </a:t>
            </a:r>
            <a:r>
              <a:rPr lang="en-US" dirty="0" err="1"/>
              <a:t>asterids</a:t>
            </a:r>
            <a:r>
              <a:rPr lang="en-US" dirty="0"/>
              <a:t> have an obviously </a:t>
            </a:r>
            <a:r>
              <a:rPr lang="en-US" dirty="0" err="1"/>
              <a:t>sympetalous</a:t>
            </a:r>
            <a:r>
              <a:rPr lang="en-US" dirty="0"/>
              <a:t> corolla.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35052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Ericales</a:t>
            </a:r>
            <a:r>
              <a:rPr lang="en-US" dirty="0"/>
              <a:t> and </a:t>
            </a:r>
            <a:r>
              <a:rPr lang="en-US" dirty="0" err="1"/>
              <a:t>Cornales</a:t>
            </a:r>
            <a:r>
              <a:rPr lang="en-US" dirty="0"/>
              <a:t> progressively sister groups to Core </a:t>
            </a:r>
            <a:r>
              <a:rPr lang="en-US" dirty="0" err="1"/>
              <a:t>Asterids</a:t>
            </a:r>
            <a:r>
              <a:rPr lang="en-US" dirty="0"/>
              <a:t>, and not necessarily </a:t>
            </a:r>
            <a:r>
              <a:rPr lang="en-US" dirty="0" err="1"/>
              <a:t>sympetalous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705600" y="1905000"/>
            <a:ext cx="1066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7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Ericaceae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Arctostaphylos</a:t>
            </a:r>
            <a:r>
              <a:rPr lang="en-US" dirty="0"/>
              <a:t> </a:t>
            </a:r>
            <a:r>
              <a:rPr lang="en-US" dirty="0" err="1"/>
              <a:t>pungens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9050"/>
            <a:ext cx="4040188" cy="268293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Chimaphila</a:t>
            </a:r>
            <a:r>
              <a:rPr lang="en-US" dirty="0"/>
              <a:t> </a:t>
            </a:r>
            <a:r>
              <a:rPr lang="en-US" dirty="0" err="1"/>
              <a:t>umbellata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8" name="TextBox 7"/>
          <p:cNvSpPr txBox="1"/>
          <p:nvPr/>
        </p:nvSpPr>
        <p:spPr>
          <a:xfrm>
            <a:off x="457200" y="5791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Sympetalous</a:t>
            </a:r>
            <a:r>
              <a:rPr lang="en-US" dirty="0"/>
              <a:t>, pendulous flowers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597586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open by terminal pores:  like </a:t>
            </a:r>
            <a:r>
              <a:rPr lang="en-US" dirty="0" err="1"/>
              <a:t>Solanum</a:t>
            </a:r>
            <a:r>
              <a:rPr lang="en-US" dirty="0"/>
              <a:t> species.  </a:t>
            </a:r>
          </a:p>
        </p:txBody>
      </p:sp>
    </p:spTree>
    <p:extLst>
      <p:ext uri="{BB962C8B-B14F-4D97-AF65-F5344CB8AC3E}">
        <p14:creationId xmlns:p14="http://schemas.microsoft.com/office/powerpoint/2010/main" val="265178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Ericaceae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561" y="1535113"/>
            <a:ext cx="3048000" cy="63976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Monotropa</a:t>
            </a:r>
            <a:r>
              <a:rPr lang="en-US" dirty="0"/>
              <a:t> </a:t>
            </a:r>
            <a:r>
              <a:rPr lang="en-US" dirty="0" err="1"/>
              <a:t>hypopitys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38800" y="1535113"/>
            <a:ext cx="2212975" cy="63976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Orthilia</a:t>
            </a:r>
            <a:r>
              <a:rPr lang="en-US" dirty="0"/>
              <a:t> </a:t>
            </a:r>
            <a:r>
              <a:rPr lang="en-US" dirty="0" err="1"/>
              <a:t>secunda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31" y="2174875"/>
            <a:ext cx="2633163" cy="3951288"/>
          </a:xfrm>
        </p:spPr>
      </p:pic>
      <p:sp>
        <p:nvSpPr>
          <p:cNvPr id="9" name="TextBox 8"/>
          <p:cNvSpPr txBox="1"/>
          <p:nvPr/>
        </p:nvSpPr>
        <p:spPr>
          <a:xfrm>
            <a:off x="609600" y="6248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family is well represented in the Gila, but the Northeast US has many more heaths.</a:t>
            </a:r>
          </a:p>
        </p:txBody>
      </p:sp>
    </p:spTree>
    <p:extLst>
      <p:ext uri="{BB962C8B-B14F-4D97-AF65-F5344CB8AC3E}">
        <p14:creationId xmlns:p14="http://schemas.microsoft.com/office/powerpoint/2010/main" val="246539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Ericaceae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094" y="1535113"/>
            <a:ext cx="3200400" cy="63976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Pterospora</a:t>
            </a:r>
            <a:r>
              <a:rPr lang="en-US" dirty="0"/>
              <a:t> </a:t>
            </a:r>
            <a:r>
              <a:rPr lang="en-US" dirty="0" err="1"/>
              <a:t>andromedea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1200" y="1476375"/>
            <a:ext cx="2060575" cy="639762"/>
          </a:xfrm>
        </p:spPr>
        <p:txBody>
          <a:bodyPr/>
          <a:lstStyle/>
          <a:p>
            <a:r>
              <a:rPr lang="en-US" dirty="0" err="1"/>
              <a:t>Pyrola</a:t>
            </a:r>
            <a:r>
              <a:rPr lang="en-US" dirty="0"/>
              <a:t> </a:t>
            </a:r>
            <a:r>
              <a:rPr lang="en-US" dirty="0" err="1"/>
              <a:t>picta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31" y="2174875"/>
            <a:ext cx="2633163" cy="3951288"/>
          </a:xfrm>
        </p:spPr>
      </p:pic>
    </p:spTree>
    <p:extLst>
      <p:ext uri="{BB962C8B-B14F-4D97-AF65-F5344CB8AC3E}">
        <p14:creationId xmlns:p14="http://schemas.microsoft.com/office/powerpoint/2010/main" val="330223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Ericaceae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814650"/>
            <a:ext cx="2819400" cy="639762"/>
          </a:xfrm>
        </p:spPr>
        <p:txBody>
          <a:bodyPr/>
          <a:lstStyle/>
          <a:p>
            <a:r>
              <a:rPr lang="en-US" dirty="0" err="1"/>
              <a:t>Vaccinium</a:t>
            </a:r>
            <a:r>
              <a:rPr lang="en-US" dirty="0"/>
              <a:t> </a:t>
            </a:r>
            <a:r>
              <a:rPr lang="en-US" dirty="0" err="1"/>
              <a:t>myrtillus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68924" y="1628174"/>
            <a:ext cx="2593975" cy="63976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Vaccinium</a:t>
            </a:r>
            <a:r>
              <a:rPr lang="en-US" dirty="0"/>
              <a:t> </a:t>
            </a:r>
            <a:r>
              <a:rPr lang="en-US" dirty="0" err="1"/>
              <a:t>myrtillus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93" y="2478473"/>
            <a:ext cx="2751038" cy="3344091"/>
          </a:xfrm>
        </p:spPr>
      </p:pic>
      <p:sp>
        <p:nvSpPr>
          <p:cNvPr id="9" name="TextBox 8"/>
          <p:cNvSpPr txBox="1"/>
          <p:nvPr/>
        </p:nvSpPr>
        <p:spPr>
          <a:xfrm>
            <a:off x="533400" y="5791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Rhizomatous, with angled branches;  Whortleberry.</a:t>
            </a:r>
          </a:p>
        </p:txBody>
      </p:sp>
    </p:spTree>
    <p:extLst>
      <p:ext uri="{BB962C8B-B14F-4D97-AF65-F5344CB8AC3E}">
        <p14:creationId xmlns:p14="http://schemas.microsoft.com/office/powerpoint/2010/main" val="348700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Eudicots: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Primulaceae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Primula</a:t>
            </a:r>
            <a:r>
              <a:rPr lang="en-US" dirty="0"/>
              <a:t> </a:t>
            </a:r>
            <a:r>
              <a:rPr lang="en-US" dirty="0" err="1"/>
              <a:t>rusbyi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Primula</a:t>
            </a:r>
            <a:r>
              <a:rPr lang="en-US" dirty="0"/>
              <a:t> </a:t>
            </a:r>
            <a:r>
              <a:rPr lang="en-US" dirty="0" err="1"/>
              <a:t>standleyana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2478473"/>
            <a:ext cx="2369974" cy="3556350"/>
          </a:xfrm>
        </p:spPr>
      </p:pic>
      <p:sp>
        <p:nvSpPr>
          <p:cNvPr id="15" name="TextBox 14"/>
          <p:cNvSpPr txBox="1"/>
          <p:nvPr/>
        </p:nvSpPr>
        <p:spPr>
          <a:xfrm>
            <a:off x="5181600" y="597277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 secretory cavities containing yellow and red materials on floral parts</a:t>
            </a:r>
          </a:p>
        </p:txBody>
      </p:sp>
    </p:spTree>
    <p:extLst>
      <p:ext uri="{BB962C8B-B14F-4D97-AF65-F5344CB8AC3E}">
        <p14:creationId xmlns:p14="http://schemas.microsoft.com/office/powerpoint/2010/main" val="63343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291417" cy="2468563"/>
          </a:xfrm>
        </p:spPr>
      </p:pic>
      <p:sp>
        <p:nvSpPr>
          <p:cNvPr id="5" name="TextBox 4"/>
          <p:cNvSpPr txBox="1"/>
          <p:nvPr/>
        </p:nvSpPr>
        <p:spPr>
          <a:xfrm>
            <a:off x="457200" y="1600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Ipomopsis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macombii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47800"/>
            <a:ext cx="268605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16764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Polemonium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flavum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095625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400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Phlox </a:t>
            </a:r>
            <a:r>
              <a:rPr lang="en-US" dirty="0" err="1"/>
              <a:t>triovulata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4455556"/>
            <a:ext cx="2760784" cy="21870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6524" y="627328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Leptosiphon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nuttallii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4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Eudicots: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r>
              <a:rPr lang="en-US" dirty="0"/>
              <a:t>:  </a:t>
            </a:r>
            <a:r>
              <a:rPr lang="en-US" dirty="0" err="1"/>
              <a:t>Ipomopsis</a:t>
            </a:r>
            <a:r>
              <a:rPr lang="en-US" dirty="0"/>
              <a:t> </a:t>
            </a:r>
            <a:r>
              <a:rPr lang="en-US" dirty="0" err="1"/>
              <a:t>macombii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3366725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68" y="1676400"/>
            <a:ext cx="4872115" cy="3962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67200" y="3276600"/>
            <a:ext cx="1905000" cy="2209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495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5 connate sepals, 5 connate petals</a:t>
            </a:r>
            <a:r>
              <a:rPr lang="en-US" dirty="0"/>
              <a:t>.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28800" y="4267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9468" y="5943600"/>
            <a:ext cx="487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Three carpels, fruit a capsule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10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r>
              <a:rPr lang="en-US" dirty="0"/>
              <a:t>:  </a:t>
            </a:r>
            <a:r>
              <a:rPr lang="en-US" dirty="0" err="1"/>
              <a:t>Ipomopsis</a:t>
            </a:r>
            <a:r>
              <a:rPr lang="en-US" dirty="0"/>
              <a:t> </a:t>
            </a:r>
            <a:r>
              <a:rPr lang="en-US" dirty="0" err="1"/>
              <a:t>longiflora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4" y="1600200"/>
            <a:ext cx="6222591" cy="4525963"/>
          </a:xfrm>
        </p:spPr>
      </p:pic>
      <p:sp>
        <p:nvSpPr>
          <p:cNvPr id="5" name="TextBox 4"/>
          <p:cNvSpPr txBox="1"/>
          <p:nvPr/>
        </p:nvSpPr>
        <p:spPr>
          <a:xfrm>
            <a:off x="1447800" y="6248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connate petals forming a long narrow tube;  5 connate sepals;  ovary superior with 3 carpels</a:t>
            </a:r>
          </a:p>
        </p:txBody>
      </p:sp>
    </p:spTree>
    <p:extLst>
      <p:ext uri="{BB962C8B-B14F-4D97-AF65-F5344CB8AC3E}">
        <p14:creationId xmlns:p14="http://schemas.microsoft.com/office/powerpoint/2010/main" val="14436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39" y="2744580"/>
            <a:ext cx="4001521" cy="37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3" y="169496"/>
            <a:ext cx="3972108" cy="325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2319306" y="1136822"/>
            <a:ext cx="3587224" cy="4992129"/>
          </a:xfrm>
          <a:custGeom>
            <a:avLst/>
            <a:gdLst>
              <a:gd name="connsiteX0" fmla="*/ 1993202 w 3587224"/>
              <a:gd name="connsiteY0" fmla="*/ 0 h 4992129"/>
              <a:gd name="connsiteX1" fmla="*/ 2882889 w 3587224"/>
              <a:gd name="connsiteY1" fmla="*/ 580767 h 4992129"/>
              <a:gd name="connsiteX2" fmla="*/ 3764 w 3587224"/>
              <a:gd name="connsiteY2" fmla="*/ 3188043 h 4992129"/>
              <a:gd name="connsiteX3" fmla="*/ 3587224 w 3587224"/>
              <a:gd name="connsiteY3" fmla="*/ 4992129 h 499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224" h="4992129">
                <a:moveTo>
                  <a:pt x="1993202" y="0"/>
                </a:moveTo>
                <a:cubicBezTo>
                  <a:pt x="2603832" y="24713"/>
                  <a:pt x="3214462" y="49427"/>
                  <a:pt x="2882889" y="580767"/>
                </a:cubicBezTo>
                <a:cubicBezTo>
                  <a:pt x="2551316" y="1112107"/>
                  <a:pt x="-113625" y="2452816"/>
                  <a:pt x="3764" y="3188043"/>
                </a:cubicBezTo>
                <a:cubicBezTo>
                  <a:pt x="121153" y="3923270"/>
                  <a:pt x="1854188" y="4457699"/>
                  <a:pt x="3587224" y="49921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>
            <a:stCxn id="10" idx="3"/>
          </p:cNvCxnSpPr>
          <p:nvPr/>
        </p:nvCxnSpPr>
        <p:spPr>
          <a:xfrm flipH="1" flipV="1">
            <a:off x="5791200" y="6019800"/>
            <a:ext cx="115330" cy="10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</p:cNvCxnSpPr>
          <p:nvPr/>
        </p:nvCxnSpPr>
        <p:spPr>
          <a:xfrm flipH="1">
            <a:off x="5791200" y="6128951"/>
            <a:ext cx="115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114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Mosses, Liverworts, Hornworts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3352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0892" y="497496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Algae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04800" y="4638020"/>
            <a:ext cx="0" cy="336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38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Remember the really big picture…</a:t>
            </a:r>
          </a:p>
        </p:txBody>
      </p:sp>
    </p:spTree>
    <p:extLst>
      <p:ext uri="{BB962C8B-B14F-4D97-AF65-F5344CB8AC3E}">
        <p14:creationId xmlns:p14="http://schemas.microsoft.com/office/powerpoint/2010/main" val="47211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r>
              <a:rPr lang="en-US" dirty="0"/>
              <a:t>:  </a:t>
            </a:r>
            <a:r>
              <a:rPr lang="en-US" dirty="0" err="1"/>
              <a:t>Ipomopsis</a:t>
            </a:r>
            <a:r>
              <a:rPr lang="en-US" dirty="0"/>
              <a:t> </a:t>
            </a:r>
            <a:r>
              <a:rPr lang="en-US" dirty="0" err="1"/>
              <a:t>aggregata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66850"/>
            <a:ext cx="2616200" cy="1962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484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stamens, 3 carpels, 5 petals connate into a long, narrow tube</a:t>
            </a:r>
          </a:p>
        </p:txBody>
      </p:sp>
    </p:spTree>
    <p:extLst>
      <p:ext uri="{BB962C8B-B14F-4D97-AF65-F5344CB8AC3E}">
        <p14:creationId xmlns:p14="http://schemas.microsoft.com/office/powerpoint/2010/main" val="3277292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Ericales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1"/>
            <a:ext cx="3143250" cy="4191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Polemonium</a:t>
            </a:r>
            <a:r>
              <a:rPr lang="en-US" dirty="0"/>
              <a:t> </a:t>
            </a:r>
            <a:r>
              <a:rPr lang="en-US" dirty="0" err="1"/>
              <a:t>flavum</a:t>
            </a:r>
            <a:r>
              <a:rPr lang="en-US" dirty="0"/>
              <a:t>, leaves compound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0"/>
            <a:ext cx="3344091" cy="2228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3300" y="3373666"/>
            <a:ext cx="33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Microsteris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gracilis</a:t>
            </a:r>
            <a:r>
              <a:rPr lang="en-US" dirty="0">
                <a:solidFill>
                  <a:srgbClr val="FFFF00"/>
                </a:solidFill>
              </a:rPr>
              <a:t>:  simple leaves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4032131"/>
            <a:ext cx="3705225" cy="2462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4267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Phlox </a:t>
            </a:r>
            <a:r>
              <a:rPr lang="en-US" dirty="0" err="1">
                <a:solidFill>
                  <a:srgbClr val="FFFF00"/>
                </a:solidFill>
              </a:rPr>
              <a:t>triovulata</a:t>
            </a:r>
            <a:r>
              <a:rPr lang="en-US" dirty="0">
                <a:solidFill>
                  <a:srgbClr val="FFFF00"/>
                </a:solidFill>
              </a:rPr>
              <a:t>:  deeply dissected leaves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6624" y="1981200"/>
            <a:ext cx="147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Foliage is variable</a:t>
            </a:r>
          </a:p>
        </p:txBody>
      </p:sp>
    </p:spTree>
    <p:extLst>
      <p:ext uri="{BB962C8B-B14F-4D97-AF65-F5344CB8AC3E}">
        <p14:creationId xmlns:p14="http://schemas.microsoft.com/office/powerpoint/2010/main" val="2884018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56" y="1219200"/>
            <a:ext cx="6420555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9756" y="6400800"/>
            <a:ext cx="655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Phlox </a:t>
            </a:r>
            <a:r>
              <a:rPr lang="en-US" dirty="0" err="1"/>
              <a:t>nivalis</a:t>
            </a:r>
            <a:r>
              <a:rPr lang="en-US" dirty="0"/>
              <a:t> from J&amp;C:  superior ovary with 3 carpels</a:t>
            </a:r>
          </a:p>
        </p:txBody>
      </p:sp>
    </p:spTree>
    <p:extLst>
      <p:ext uri="{BB962C8B-B14F-4D97-AF65-F5344CB8AC3E}">
        <p14:creationId xmlns:p14="http://schemas.microsoft.com/office/powerpoint/2010/main" val="62122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Polemoniaceae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Foliage—</a:t>
            </a:r>
          </a:p>
          <a:p>
            <a:r>
              <a:rPr lang="en-US" dirty="0"/>
              <a:t>Calyx—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Androecium—</a:t>
            </a:r>
          </a:p>
          <a:p>
            <a:r>
              <a:rPr lang="en-US" dirty="0"/>
              <a:t>Gynoecium—</a:t>
            </a:r>
          </a:p>
          <a:p>
            <a:r>
              <a:rPr lang="en-US" dirty="0"/>
              <a:t>Fruit—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1708666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226266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connate sepals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2787134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petals connate and often forming a narrow tube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47396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 stamens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4038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connate carpels, superior ovary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46042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Loculidical</a:t>
            </a:r>
            <a:r>
              <a:rPr lang="en-US" dirty="0"/>
              <a:t> capsule</a:t>
            </a:r>
          </a:p>
        </p:txBody>
      </p:sp>
    </p:spTree>
    <p:extLst>
      <p:ext uri="{BB962C8B-B14F-4D97-AF65-F5344CB8AC3E}">
        <p14:creationId xmlns:p14="http://schemas.microsoft.com/office/powerpoint/2010/main" val="12019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29" y="1271511"/>
            <a:ext cx="6042571" cy="459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6002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Asterids</a:t>
            </a:r>
            <a:r>
              <a:rPr lang="en-US" dirty="0"/>
              <a:t> are also known as the </a:t>
            </a:r>
            <a:r>
              <a:rPr lang="en-US" dirty="0" err="1"/>
              <a:t>Sympetalae</a:t>
            </a:r>
            <a:r>
              <a:rPr lang="en-US" dirty="0"/>
              <a:t>:  the core </a:t>
            </a:r>
            <a:r>
              <a:rPr lang="en-US" dirty="0" err="1"/>
              <a:t>asterids</a:t>
            </a:r>
            <a:r>
              <a:rPr lang="en-US" dirty="0"/>
              <a:t> have an obviously </a:t>
            </a:r>
            <a:r>
              <a:rPr lang="en-US" dirty="0" err="1"/>
              <a:t>sympetalous</a:t>
            </a:r>
            <a:r>
              <a:rPr lang="en-US" dirty="0"/>
              <a:t> corolla.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35052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Ericales</a:t>
            </a:r>
            <a:r>
              <a:rPr lang="en-US" dirty="0"/>
              <a:t> and </a:t>
            </a:r>
            <a:r>
              <a:rPr lang="en-US" dirty="0" err="1"/>
              <a:t>Cornales</a:t>
            </a:r>
            <a:r>
              <a:rPr lang="en-US" dirty="0"/>
              <a:t> progressively sister groups to Core </a:t>
            </a:r>
            <a:r>
              <a:rPr lang="en-US" dirty="0" err="1"/>
              <a:t>Asterids</a:t>
            </a:r>
            <a:r>
              <a:rPr lang="en-US" dirty="0"/>
              <a:t>, and not necessarily </a:t>
            </a:r>
            <a:r>
              <a:rPr lang="en-US" dirty="0" err="1"/>
              <a:t>sympetalous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65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r>
              <a:rPr lang="en-US" dirty="0"/>
              <a:t> </a:t>
            </a:r>
            <a:br>
              <a:rPr lang="en-US" dirty="0"/>
            </a:br>
            <a:r>
              <a:rPr lang="en-US" sz="2000" dirty="0"/>
              <a:t>(possible </a:t>
            </a:r>
            <a:r>
              <a:rPr lang="en-US" sz="2000" dirty="0" err="1"/>
              <a:t>synapomorphies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Obviously </a:t>
            </a:r>
            <a:r>
              <a:rPr lang="en-US" dirty="0" err="1"/>
              <a:t>sympetalous</a:t>
            </a:r>
            <a:r>
              <a:rPr lang="en-US" dirty="0"/>
              <a:t> corolla</a:t>
            </a:r>
          </a:p>
          <a:p>
            <a:r>
              <a:rPr lang="en-US" dirty="0"/>
              <a:t>Number of stamens equals number of petals, usually (but not in </a:t>
            </a:r>
            <a:r>
              <a:rPr lang="en-US" dirty="0" err="1"/>
              <a:t>Lamiaceae</a:t>
            </a:r>
            <a:r>
              <a:rPr lang="en-US" dirty="0"/>
              <a:t>…)</a:t>
            </a:r>
          </a:p>
          <a:p>
            <a:r>
              <a:rPr lang="en-US" dirty="0"/>
              <a:t>Epipetalous stamens (stamens </a:t>
            </a:r>
            <a:r>
              <a:rPr lang="en-US" dirty="0" err="1"/>
              <a:t>adnate</a:t>
            </a:r>
            <a:r>
              <a:rPr lang="en-US" dirty="0"/>
              <a:t> to the corolla)</a:t>
            </a:r>
          </a:p>
          <a:p>
            <a:r>
              <a:rPr lang="en-US" dirty="0"/>
              <a:t>Usually 2 fused carpels</a:t>
            </a:r>
          </a:p>
          <a:p>
            <a:r>
              <a:rPr lang="en-US" dirty="0"/>
              <a:t>DNA sequences</a:t>
            </a:r>
          </a:p>
        </p:txBody>
      </p:sp>
    </p:spTree>
    <p:extLst>
      <p:ext uri="{BB962C8B-B14F-4D97-AF65-F5344CB8AC3E}">
        <p14:creationId xmlns:p14="http://schemas.microsoft.com/office/powerpoint/2010/main" val="75323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Lamiids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Opposite leaves</a:t>
            </a:r>
          </a:p>
          <a:p>
            <a:r>
              <a:rPr lang="en-US" dirty="0" err="1"/>
              <a:t>Hypogynous</a:t>
            </a:r>
            <a:r>
              <a:rPr lang="en-US" dirty="0"/>
              <a:t> </a:t>
            </a:r>
            <a:r>
              <a:rPr lang="en-US" dirty="0" err="1"/>
              <a:t>perianth</a:t>
            </a:r>
            <a:r>
              <a:rPr lang="en-US" dirty="0"/>
              <a:t> (superior ovary)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Campanuliids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Alternate leaves</a:t>
            </a:r>
          </a:p>
          <a:p>
            <a:r>
              <a:rPr lang="en-US" dirty="0" err="1"/>
              <a:t>Epigynous</a:t>
            </a:r>
            <a:r>
              <a:rPr lang="en-US" dirty="0"/>
              <a:t> </a:t>
            </a:r>
            <a:r>
              <a:rPr lang="en-US" dirty="0" err="1"/>
              <a:t>perianth</a:t>
            </a:r>
            <a:r>
              <a:rPr lang="en-US" dirty="0"/>
              <a:t> (inferior ovary)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57600"/>
            <a:ext cx="325120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83000"/>
            <a:ext cx="32512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6400800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Agastache</a:t>
            </a:r>
            <a:r>
              <a:rPr lang="en-US" dirty="0"/>
              <a:t> </a:t>
            </a:r>
            <a:r>
              <a:rPr lang="en-US" dirty="0" err="1"/>
              <a:t>rupestris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Osmorhiza</a:t>
            </a:r>
            <a:r>
              <a:rPr lang="en-US" dirty="0"/>
              <a:t> </a:t>
            </a:r>
            <a:r>
              <a:rPr lang="en-US" dirty="0" err="1"/>
              <a:t>depauperata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6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50135"/>
            <a:ext cx="3106701" cy="233002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" y="1466292"/>
            <a:ext cx="3276600" cy="27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501" y="379613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Cirsium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gilense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Asterales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98469"/>
            <a:ext cx="3556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3935" y="379613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Datura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wrightii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Solanales</a:t>
            </a:r>
            <a:r>
              <a:rPr lang="en-US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1735" y="39808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71735" y="5943600"/>
            <a:ext cx="208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Cymopterus</a:t>
            </a:r>
            <a:r>
              <a:rPr lang="en-US" dirty="0"/>
              <a:t> </a:t>
            </a:r>
            <a:r>
              <a:rPr lang="en-US" dirty="0" err="1"/>
              <a:t>lemmonii</a:t>
            </a:r>
            <a:r>
              <a:rPr lang="en-US" dirty="0"/>
              <a:t> (</a:t>
            </a:r>
            <a:r>
              <a:rPr lang="en-US" dirty="0" err="1"/>
              <a:t>Apiales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5205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03" y="0"/>
            <a:ext cx="2677298" cy="356973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9824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19044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Agastache</a:t>
            </a:r>
            <a:r>
              <a:rPr lang="en-US" dirty="0"/>
              <a:t> </a:t>
            </a:r>
            <a:r>
              <a:rPr lang="en-US" dirty="0" err="1"/>
              <a:t>neomexicana</a:t>
            </a:r>
            <a:r>
              <a:rPr lang="en-US" dirty="0"/>
              <a:t> (</a:t>
            </a:r>
            <a:r>
              <a:rPr lang="en-US" dirty="0" err="1"/>
              <a:t>Lamiales</a:t>
            </a:r>
            <a:r>
              <a:rPr lang="en-US" dirty="0"/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544109"/>
            <a:ext cx="3022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389777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Glandularia</a:t>
            </a:r>
            <a:r>
              <a:rPr lang="en-US" dirty="0"/>
              <a:t> </a:t>
            </a:r>
            <a:r>
              <a:rPr lang="en-US" dirty="0" err="1"/>
              <a:t>bipinnitifida</a:t>
            </a:r>
            <a:r>
              <a:rPr lang="en-US" dirty="0"/>
              <a:t> (</a:t>
            </a:r>
            <a:r>
              <a:rPr lang="en-US" dirty="0" err="1"/>
              <a:t>Lamiales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7700" y="1499788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Valeriana</a:t>
            </a:r>
            <a:r>
              <a:rPr lang="en-US" dirty="0"/>
              <a:t> </a:t>
            </a:r>
            <a:r>
              <a:rPr lang="en-US" dirty="0" err="1"/>
              <a:t>arizonica</a:t>
            </a:r>
            <a:r>
              <a:rPr lang="en-US" dirty="0"/>
              <a:t> (</a:t>
            </a:r>
            <a:r>
              <a:rPr lang="en-US" dirty="0" err="1"/>
              <a:t>Caprifoliaceae</a:t>
            </a:r>
            <a:r>
              <a:rPr lang="en-US" dirty="0"/>
              <a:t>, </a:t>
            </a:r>
            <a:r>
              <a:rPr lang="en-US" dirty="0" err="1"/>
              <a:t>Dipsacales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7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blueberryskyfarm.com/images/elderberrywin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28076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195" y="6172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But… </a:t>
            </a:r>
            <a:r>
              <a:rPr lang="en-US" dirty="0" err="1"/>
              <a:t>Vitales</a:t>
            </a:r>
            <a:r>
              <a:rPr lang="en-US" dirty="0"/>
              <a:t> are </a:t>
            </a:r>
            <a:r>
              <a:rPr lang="en-US" dirty="0" err="1"/>
              <a:t>Rosids</a:t>
            </a:r>
            <a:r>
              <a:rPr lang="en-US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876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Sambucus</a:t>
            </a:r>
            <a:r>
              <a:rPr lang="en-US" dirty="0"/>
              <a:t> </a:t>
            </a:r>
            <a:r>
              <a:rPr lang="en-US" dirty="0" err="1"/>
              <a:t>coerulea</a:t>
            </a:r>
            <a:r>
              <a:rPr lang="en-US" dirty="0"/>
              <a:t> (</a:t>
            </a:r>
            <a:r>
              <a:rPr lang="en-US" dirty="0" err="1"/>
              <a:t>Adoxaceae</a:t>
            </a:r>
            <a:r>
              <a:rPr lang="en-US" dirty="0"/>
              <a:t>, </a:t>
            </a:r>
            <a:r>
              <a:rPr lang="en-US" dirty="0" err="1"/>
              <a:t>Dipsacales</a:t>
            </a:r>
            <a:r>
              <a:rPr lang="en-US" dirty="0"/>
              <a:t>, </a:t>
            </a:r>
            <a:r>
              <a:rPr lang="en-US" dirty="0" err="1"/>
              <a:t>Campanulid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17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32" y="5257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Remember the big picture….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3733800"/>
            <a:ext cx="746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5600" y="23622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92065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9200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1066800" y="1327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Amborella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095500" y="1377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Nymphaeales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09901" y="1411893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Austrobaileyales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168165" y="1086982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Monocots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03240" y="82058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Magnoliids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7563" y="554011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Eudicots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5940" y="5888963"/>
            <a:ext cx="569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Angiosperm Relationships (new)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2609850" y="3257550"/>
            <a:ext cx="685800" cy="1943100"/>
          </a:xfrm>
          <a:prstGeom prst="leftBrace">
            <a:avLst>
              <a:gd name="adj1" fmla="val 8333"/>
              <a:gd name="adj2" fmla="val 518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45720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ANA Grade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7" y="228600"/>
            <a:ext cx="1038393" cy="104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12" y="41770"/>
            <a:ext cx="1071749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3" y="71583"/>
            <a:ext cx="954405" cy="82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44" y="534039"/>
            <a:ext cx="1493819" cy="13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6" y="41770"/>
            <a:ext cx="1217600" cy="18271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8" y="3874716"/>
            <a:ext cx="1655878" cy="15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4186" y="6488668"/>
            <a:ext cx="216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(simplified)</a:t>
            </a:r>
          </a:p>
        </p:txBody>
      </p:sp>
    </p:spTree>
    <p:extLst>
      <p:ext uri="{BB962C8B-B14F-4D97-AF65-F5344CB8AC3E}">
        <p14:creationId xmlns:p14="http://schemas.microsoft.com/office/powerpoint/2010/main" val="309511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Core </a:t>
            </a:r>
            <a:r>
              <a:rPr lang="en-US" sz="3600" dirty="0" err="1"/>
              <a:t>Asterids</a:t>
            </a:r>
            <a:endParaRPr lang="en-US" sz="3600" dirty="0"/>
          </a:p>
        </p:txBody>
      </p:sp>
      <p:pic>
        <p:nvPicPr>
          <p:cNvPr id="4" name="Picture 4" descr="http://www.zum.de/stueber/lindman/2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9" y="533400"/>
            <a:ext cx="27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bio.tamu.edu/COURSES/biol301/Coffea_arabica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9337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t1.gstatic.com/images?q=tbn:H3NVGMpqiioLKM:http://sekhargurugubelli.com/wp-content/uploads/2009/12/CoffeeCup.JPG&amp;t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2" y="4876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5943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Apiaceae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5400000" flipH="1">
            <a:off x="120332" y="5351025"/>
            <a:ext cx="132588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3500" y="6400800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Rubiaceae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2442358" y="6477000"/>
            <a:ext cx="995362" cy="108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http://t3.gstatic.com/images?q=tbn:dv57d8S-EdrZ7M:http://www.rd.ca/cms/images/image/herbaltea_291_20080402-180249.jpg&amp;t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05600" y="2590800"/>
            <a:ext cx="2133600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Lamiaceae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7848600" y="2774156"/>
            <a:ext cx="152400" cy="1035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ttp://viveksurti.files.wordpress.com/2010/11/sweet_potat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97" y="381000"/>
            <a:ext cx="1589314" cy="119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86797" y="1828800"/>
            <a:ext cx="184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Convolvulaceae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7610598" y="1447800"/>
            <a:ext cx="1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2162889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Ipomoea </a:t>
            </a:r>
            <a:r>
              <a:rPr lang="en-US" sz="1000" dirty="0" err="1"/>
              <a:t>battatus</a:t>
            </a:r>
            <a:r>
              <a:rPr lang="en-US" sz="1000" dirty="0"/>
              <a:t>= sweet potato</a:t>
            </a:r>
          </a:p>
        </p:txBody>
      </p:sp>
    </p:spTree>
    <p:extLst>
      <p:ext uri="{BB962C8B-B14F-4D97-AF65-F5344CB8AC3E}">
        <p14:creationId xmlns:p14="http://schemas.microsoft.com/office/powerpoint/2010/main" val="3002426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 err="1"/>
              <a:t>Asterids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867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3246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Core </a:t>
            </a:r>
            <a:r>
              <a:rPr lang="en-US" dirty="0" err="1"/>
              <a:t>Asterids</a:t>
            </a:r>
            <a:r>
              <a:rPr lang="en-US" dirty="0"/>
              <a:t>: </a:t>
            </a:r>
            <a:r>
              <a:rPr lang="en-US" dirty="0" err="1"/>
              <a:t>Asteraceae</a:t>
            </a:r>
            <a:r>
              <a:rPr lang="en-US" dirty="0"/>
              <a:t>:  </a:t>
            </a:r>
            <a:r>
              <a:rPr lang="en-US" dirty="0" err="1"/>
              <a:t>Lactuca</a:t>
            </a:r>
            <a:r>
              <a:rPr lang="en-US" dirty="0"/>
              <a:t> sativa  (Iceberg Lettuce) Core </a:t>
            </a:r>
            <a:r>
              <a:rPr lang="en-US" dirty="0" err="1"/>
              <a:t>Asterids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87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Garryaceae</a:t>
            </a:r>
            <a:r>
              <a:rPr lang="en-US" dirty="0"/>
              <a:t>:  </a:t>
            </a:r>
            <a:r>
              <a:rPr lang="en-US" dirty="0" err="1"/>
              <a:t>Garrya</a:t>
            </a:r>
            <a:r>
              <a:rPr lang="en-US" dirty="0"/>
              <a:t> </a:t>
            </a:r>
            <a:r>
              <a:rPr lang="en-US" dirty="0" err="1"/>
              <a:t>wrightii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0"/>
            <a:ext cx="4038600" cy="243262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22" y="3352800"/>
            <a:ext cx="249447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4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78681"/>
            <a:ext cx="711320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578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Phylogenetic Relationships within Asterids</a:t>
            </a:r>
          </a:p>
        </p:txBody>
      </p:sp>
      <p:sp>
        <p:nvSpPr>
          <p:cNvPr id="3" name="Oval 2"/>
          <p:cNvSpPr/>
          <p:nvPr/>
        </p:nvSpPr>
        <p:spPr>
          <a:xfrm rot="16200000">
            <a:off x="6400800" y="1981200"/>
            <a:ext cx="4572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264400" y="2590799"/>
            <a:ext cx="1169608" cy="5334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Lamiids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Solanales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Boraginaceae</a:t>
            </a:r>
            <a:endParaRPr lang="en-US" dirty="0"/>
          </a:p>
          <a:p>
            <a:r>
              <a:rPr lang="en-US" dirty="0" err="1"/>
              <a:t>Convolvulaceae</a:t>
            </a:r>
            <a:endParaRPr lang="en-US" dirty="0"/>
          </a:p>
          <a:p>
            <a:r>
              <a:rPr lang="en-US" dirty="0" err="1"/>
              <a:t>Solanaceae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Gentianales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Rubiaceae</a:t>
            </a:r>
            <a:endParaRPr lang="en-US" dirty="0"/>
          </a:p>
          <a:p>
            <a:r>
              <a:rPr lang="en-US" dirty="0" err="1"/>
              <a:t>Apocynaceae</a:t>
            </a:r>
            <a:endParaRPr lang="en-US" dirty="0"/>
          </a:p>
          <a:p>
            <a:r>
              <a:rPr lang="en-US" dirty="0" err="1"/>
              <a:t>Gentianaceae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6350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Cuscuta</a:t>
            </a:r>
            <a:r>
              <a:rPr lang="en-US" dirty="0"/>
              <a:t> sp.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84" y="3657601"/>
            <a:ext cx="41164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2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Lamiids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1447800"/>
            <a:ext cx="1524000" cy="639762"/>
          </a:xfrm>
        </p:spPr>
        <p:txBody>
          <a:bodyPr/>
          <a:lstStyle/>
          <a:p>
            <a:r>
              <a:rPr lang="en-US" dirty="0" err="1"/>
              <a:t>Lamiales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Acanthaceae</a:t>
            </a:r>
            <a:endParaRPr lang="en-US" dirty="0"/>
          </a:p>
          <a:p>
            <a:r>
              <a:rPr lang="en-US" dirty="0" err="1"/>
              <a:t>Oleaceae</a:t>
            </a:r>
            <a:endParaRPr lang="en-US" dirty="0"/>
          </a:p>
          <a:p>
            <a:r>
              <a:rPr lang="en-US" dirty="0" err="1"/>
              <a:t>Plantaginaceae</a:t>
            </a:r>
            <a:endParaRPr lang="en-US" dirty="0"/>
          </a:p>
          <a:p>
            <a:r>
              <a:rPr lang="en-US" dirty="0" err="1"/>
              <a:t>Scrophulariaceae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734800" y="381000"/>
            <a:ext cx="4041775" cy="639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Orobanchaceae</a:t>
            </a:r>
            <a:endParaRPr lang="en-US" dirty="0"/>
          </a:p>
          <a:p>
            <a:r>
              <a:rPr lang="en-US" dirty="0" err="1"/>
              <a:t>Bignoniaceae</a:t>
            </a:r>
            <a:endParaRPr lang="en-US" dirty="0"/>
          </a:p>
          <a:p>
            <a:r>
              <a:rPr lang="en-US" dirty="0" err="1"/>
              <a:t>Lamiaceae</a:t>
            </a:r>
            <a:endParaRPr lang="en-US" dirty="0"/>
          </a:p>
          <a:p>
            <a:r>
              <a:rPr lang="en-US" dirty="0" err="1"/>
              <a:t>Verbenaceae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038600"/>
            <a:ext cx="3962310" cy="2640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096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Anisacanthus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thurberi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21100"/>
            <a:ext cx="2362200" cy="314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5029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Orobanche</a:t>
            </a:r>
            <a:r>
              <a:rPr lang="en-US" dirty="0"/>
              <a:t> </a:t>
            </a:r>
            <a:r>
              <a:rPr lang="en-US" dirty="0" err="1"/>
              <a:t>ludoviciana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37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impactlab.com/wp-content/uploads/2008/08/red-green-chili-pep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705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http://z.about.com/d/gardening/1/0/f/P/3_Eggplant_Hans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static.howstuffworks.com/gif/potatoe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28956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www.vuatkerala.org/static/eng/advisory/agri/vegetables/tomato/images/tomato%20int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1796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http://www.christianchefs.org/newsletters/2003/tomatill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3622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3048000" y="381000"/>
            <a:ext cx="30637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err="1"/>
              <a:t>Eudicots</a:t>
            </a:r>
            <a:r>
              <a:rPr lang="en-US" sz="1800" b="1" dirty="0"/>
              <a:t>:  </a:t>
            </a:r>
            <a:r>
              <a:rPr lang="en-US" sz="1800" b="1" dirty="0" err="1"/>
              <a:t>Asterids</a:t>
            </a:r>
            <a:r>
              <a:rPr lang="en-US" sz="1800" b="1" dirty="0"/>
              <a:t>: </a:t>
            </a:r>
            <a:r>
              <a:rPr lang="en-US" sz="1800" b="1" dirty="0" err="1"/>
              <a:t>Lamiids</a:t>
            </a:r>
            <a:r>
              <a:rPr lang="en-US" sz="1800" b="1" dirty="0"/>
              <a:t>:</a:t>
            </a:r>
          </a:p>
          <a:p>
            <a:pPr eaLnBrk="1" hangingPunct="1"/>
            <a:r>
              <a:rPr lang="en-US" sz="1800" b="1" dirty="0"/>
              <a:t> SOLANACEAE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228600" y="3276600"/>
            <a:ext cx="2551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/>
              <a:t>Capsicum</a:t>
            </a:r>
            <a:r>
              <a:rPr lang="en-US"/>
              <a:t> (Pepper)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3276600" y="4191000"/>
            <a:ext cx="266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/>
              <a:t>Solanum </a:t>
            </a:r>
            <a:r>
              <a:rPr lang="en-US"/>
              <a:t>(Eggplant)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6086475" y="6396038"/>
            <a:ext cx="305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/>
              <a:t>Lycopersicon</a:t>
            </a:r>
            <a:r>
              <a:rPr lang="en-US"/>
              <a:t> (Tomato)</a:t>
            </a: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533400" y="6248400"/>
            <a:ext cx="2466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Solanum</a:t>
            </a:r>
            <a:r>
              <a:rPr lang="en-US" b="1"/>
              <a:t> (Potato)</a:t>
            </a:r>
          </a:p>
        </p:txBody>
      </p:sp>
      <p:sp>
        <p:nvSpPr>
          <p:cNvPr id="12300" name="TextBox 11"/>
          <p:cNvSpPr txBox="1">
            <a:spLocks noChangeArrowheads="1"/>
          </p:cNvSpPr>
          <p:nvPr/>
        </p:nvSpPr>
        <p:spPr bwMode="auto">
          <a:xfrm>
            <a:off x="6248400" y="2743200"/>
            <a:ext cx="2681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/>
              <a:t>Physalis</a:t>
            </a:r>
            <a:r>
              <a:rPr lang="en-US"/>
              <a:t> (Tomatillo)</a:t>
            </a:r>
          </a:p>
        </p:txBody>
      </p:sp>
    </p:spTree>
    <p:extLst>
      <p:ext uri="{BB962C8B-B14F-4D97-AF65-F5344CB8AC3E}">
        <p14:creationId xmlns:p14="http://schemas.microsoft.com/office/powerpoint/2010/main" val="2854665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Solanaceae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Alkaloids present– most are poisonous!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283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93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Eudicots</a:t>
            </a:r>
            <a:r>
              <a:rPr lang="en-US" sz="3600" dirty="0"/>
              <a:t>:  </a:t>
            </a:r>
            <a:r>
              <a:rPr lang="en-US" sz="3600" dirty="0" err="1"/>
              <a:t>Asterids</a:t>
            </a:r>
            <a:r>
              <a:rPr lang="en-US" sz="3600" dirty="0"/>
              <a:t>:  </a:t>
            </a:r>
            <a:r>
              <a:rPr lang="en-US" sz="3600" dirty="0" err="1"/>
              <a:t>Lamiids</a:t>
            </a:r>
            <a:r>
              <a:rPr lang="en-US" sz="3600" dirty="0"/>
              <a:t>: </a:t>
            </a:r>
            <a:r>
              <a:rPr lang="en-US" sz="3600" dirty="0" err="1"/>
              <a:t>Solanaceae</a:t>
            </a:r>
            <a:br>
              <a:rPr lang="en-US" sz="3600" dirty="0"/>
            </a:br>
            <a:r>
              <a:rPr lang="en-US" sz="3100" dirty="0"/>
              <a:t>Alkaloids are present– most are poisonous!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1447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50670"/>
            <a:ext cx="427672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50670"/>
            <a:ext cx="2156013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264725"/>
            <a:ext cx="20955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4800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Tobacco– from plants of the genus </a:t>
            </a:r>
            <a:r>
              <a:rPr lang="en-US" dirty="0" err="1"/>
              <a:t>Nicotiana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9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Eudicots</a:t>
            </a:r>
            <a:r>
              <a:rPr lang="en-US" sz="3600" dirty="0"/>
              <a:t>:  </a:t>
            </a:r>
            <a:r>
              <a:rPr lang="en-US" sz="3600" dirty="0" err="1"/>
              <a:t>Asterids</a:t>
            </a:r>
            <a:r>
              <a:rPr lang="en-US" sz="3600" dirty="0"/>
              <a:t>:  </a:t>
            </a:r>
            <a:r>
              <a:rPr lang="en-US" sz="3600" dirty="0" err="1"/>
              <a:t>Lamiids</a:t>
            </a:r>
            <a:r>
              <a:rPr lang="en-US" sz="3600" dirty="0"/>
              <a:t>:  </a:t>
            </a:r>
            <a:r>
              <a:rPr lang="en-US" sz="3600" dirty="0" err="1"/>
              <a:t>Solanaceae</a:t>
            </a:r>
            <a:br>
              <a:rPr lang="en-US" dirty="0"/>
            </a:br>
            <a:r>
              <a:rPr lang="en-US" sz="1800" dirty="0"/>
              <a:t>Flowers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699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76699"/>
            <a:ext cx="39370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Solanum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elaeagnifolium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36173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Datura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wrightii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8" y="3792790"/>
            <a:ext cx="3793524" cy="30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811" y="6260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Physalis</a:t>
            </a:r>
            <a:r>
              <a:rPr lang="en-US" dirty="0"/>
              <a:t> </a:t>
            </a:r>
            <a:r>
              <a:rPr lang="en-US" dirty="0" err="1"/>
              <a:t>foetans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51" y="3863313"/>
            <a:ext cx="3599249" cy="299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6260068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Lycium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pallidum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7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8" y="609600"/>
            <a:ext cx="6487103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495800" y="5191199"/>
            <a:ext cx="1676400" cy="6309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63304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You are here!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172200" y="5668252"/>
            <a:ext cx="1143000" cy="846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3962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Core </a:t>
            </a:r>
            <a:r>
              <a:rPr lang="en-US" dirty="0" err="1">
                <a:solidFill>
                  <a:prstClr val="black"/>
                </a:solidFill>
              </a:rPr>
              <a:t>Eudicots</a:t>
            </a:r>
            <a:r>
              <a:rPr lang="en-US" dirty="0">
                <a:solidFill>
                  <a:prstClr val="black"/>
                </a:solidFill>
              </a:rPr>
              <a:t> are a clade supported by </a:t>
            </a:r>
            <a:r>
              <a:rPr lang="en-US" dirty="0" err="1">
                <a:solidFill>
                  <a:prstClr val="black"/>
                </a:solidFill>
              </a:rPr>
              <a:t>rbcL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atpB</a:t>
            </a:r>
            <a:r>
              <a:rPr lang="en-US" dirty="0">
                <a:solidFill>
                  <a:prstClr val="black"/>
                </a:solidFill>
              </a:rPr>
              <a:t>,  </a:t>
            </a:r>
            <a:r>
              <a:rPr lang="en-US" dirty="0" err="1">
                <a:solidFill>
                  <a:prstClr val="black"/>
                </a:solidFill>
              </a:rPr>
              <a:t>matK</a:t>
            </a:r>
            <a:r>
              <a:rPr lang="en-US" dirty="0">
                <a:solidFill>
                  <a:prstClr val="black"/>
                </a:solidFill>
              </a:rPr>
              <a:t> and 18S sequences.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19200" y="3124200"/>
            <a:ext cx="2209800" cy="617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6800" y="5191199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prstClr val="black"/>
                </a:solidFill>
              </a:rPr>
              <a:t>matK</a:t>
            </a:r>
            <a:r>
              <a:rPr lang="en-US" sz="1400" dirty="0">
                <a:solidFill>
                  <a:prstClr val="black"/>
                </a:solidFill>
              </a:rPr>
              <a:t> encodes a protein that helps with intron removal that separates the coding regions of </a:t>
            </a:r>
            <a:r>
              <a:rPr lang="en-US" sz="1400" dirty="0" err="1">
                <a:solidFill>
                  <a:prstClr val="black"/>
                </a:solidFill>
              </a:rPr>
              <a:t>trnK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5006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Solanaceae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3567731" cy="4525963"/>
          </a:xfrm>
        </p:spPr>
      </p:pic>
      <p:sp>
        <p:nvSpPr>
          <p:cNvPr id="6" name="TextBox 5"/>
          <p:cNvSpPr txBox="1"/>
          <p:nvPr/>
        </p:nvSpPr>
        <p:spPr>
          <a:xfrm>
            <a:off x="533400" y="2209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Solanum</a:t>
            </a:r>
            <a:r>
              <a:rPr lang="en-US" dirty="0"/>
              <a:t> </a:t>
            </a:r>
            <a:r>
              <a:rPr lang="en-US" dirty="0" err="1"/>
              <a:t>elaeagnifolium</a:t>
            </a:r>
            <a:r>
              <a:rPr lang="en-US" dirty="0"/>
              <a:t>– anthers open by terminal pores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3429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83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Solanaceae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65801"/>
            <a:ext cx="4876800" cy="3794760"/>
          </a:xfrm>
        </p:spPr>
      </p:pic>
      <p:sp>
        <p:nvSpPr>
          <p:cNvPr id="5" name="TextBox 4"/>
          <p:cNvSpPr txBox="1"/>
          <p:nvPr/>
        </p:nvSpPr>
        <p:spPr>
          <a:xfrm>
            <a:off x="2133600" y="6019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Solanum</a:t>
            </a:r>
            <a:r>
              <a:rPr lang="en-US" dirty="0"/>
              <a:t> </a:t>
            </a:r>
            <a:r>
              <a:rPr lang="en-US" dirty="0" err="1"/>
              <a:t>elaeagnifolium</a:t>
            </a:r>
            <a:r>
              <a:rPr lang="en-US" dirty="0"/>
              <a:t>:  2 connate carpels</a:t>
            </a:r>
          </a:p>
        </p:txBody>
      </p:sp>
    </p:spTree>
    <p:extLst>
      <p:ext uri="{BB962C8B-B14F-4D97-AF65-F5344CB8AC3E}">
        <p14:creationId xmlns:p14="http://schemas.microsoft.com/office/powerpoint/2010/main" val="303790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/>
              <a:t>Eudicots</a:t>
            </a:r>
            <a:r>
              <a:rPr lang="en-US" sz="4000" dirty="0"/>
              <a:t>:  </a:t>
            </a:r>
            <a:r>
              <a:rPr lang="en-US" sz="4000" dirty="0" err="1"/>
              <a:t>Asterids</a:t>
            </a:r>
            <a:r>
              <a:rPr lang="en-US" sz="4000" dirty="0"/>
              <a:t>:  </a:t>
            </a:r>
            <a:r>
              <a:rPr lang="en-US" sz="4000" dirty="0" err="1"/>
              <a:t>Lamiids</a:t>
            </a:r>
            <a:r>
              <a:rPr lang="en-US" sz="4000" dirty="0"/>
              <a:t>:  </a:t>
            </a:r>
            <a:r>
              <a:rPr lang="en-US" sz="4000" dirty="0" err="1"/>
              <a:t>Solanaceae</a:t>
            </a:r>
            <a:br>
              <a:rPr lang="en-US" sz="4000" dirty="0"/>
            </a:br>
            <a:r>
              <a:rPr lang="en-US" sz="2700" dirty="0"/>
              <a:t>Fruit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Datura</a:t>
            </a:r>
            <a:r>
              <a:rPr lang="en-US" dirty="0"/>
              <a:t> </a:t>
            </a:r>
            <a:r>
              <a:rPr lang="en-US" dirty="0" err="1"/>
              <a:t>quercifolia</a:t>
            </a:r>
            <a:r>
              <a:rPr lang="en-US" dirty="0"/>
              <a:t>– capsule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Lycium</a:t>
            </a:r>
            <a:r>
              <a:rPr lang="en-US" dirty="0"/>
              <a:t> </a:t>
            </a:r>
            <a:r>
              <a:rPr lang="en-US" dirty="0" err="1"/>
              <a:t>pallidum</a:t>
            </a:r>
            <a:r>
              <a:rPr lang="en-US" dirty="0"/>
              <a:t>– a berry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85768"/>
            <a:ext cx="416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4" y="2243978"/>
            <a:ext cx="4270010" cy="36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778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9050"/>
            <a:ext cx="516255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628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</a:t>
            </a:r>
            <a:r>
              <a:rPr lang="en-US" dirty="0" err="1"/>
              <a:t>Lamiids</a:t>
            </a:r>
            <a:r>
              <a:rPr lang="en-US" dirty="0"/>
              <a:t>:   </a:t>
            </a:r>
            <a:r>
              <a:rPr lang="en-US" dirty="0" err="1"/>
              <a:t>Solanaceae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Androecium– 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16880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alkaloids present, frequently poisonous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9800" y="2242066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5, connate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895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5, connate and plicate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3352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 stamens </a:t>
            </a:r>
            <a:r>
              <a:rPr lang="en-US" dirty="0" err="1"/>
              <a:t>adnate</a:t>
            </a:r>
            <a:r>
              <a:rPr lang="en-US" dirty="0"/>
              <a:t> to corolla, anthers opening by slits or pores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403723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carpels connate, ovary superior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464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berry or capsule</a:t>
            </a:r>
          </a:p>
        </p:txBody>
      </p:sp>
    </p:spTree>
    <p:extLst>
      <p:ext uri="{BB962C8B-B14F-4D97-AF65-F5344CB8AC3E}">
        <p14:creationId xmlns:p14="http://schemas.microsoft.com/office/powerpoint/2010/main" val="22569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79" y="970756"/>
            <a:ext cx="6871092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578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Phylogenetic Relationships within Asterids</a:t>
            </a:r>
          </a:p>
        </p:txBody>
      </p:sp>
      <p:sp>
        <p:nvSpPr>
          <p:cNvPr id="2" name="Oval 1"/>
          <p:cNvSpPr/>
          <p:nvPr/>
        </p:nvSpPr>
        <p:spPr>
          <a:xfrm rot="16200000">
            <a:off x="6019800" y="3023790"/>
            <a:ext cx="415131" cy="11453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82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</a:t>
            </a:r>
            <a:r>
              <a:rPr lang="en-US" dirty="0" err="1"/>
              <a:t>Lamiaceae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83157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667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Marrubium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vulgare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74" y="874484"/>
            <a:ext cx="3250526" cy="487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83978" y="1143000"/>
            <a:ext cx="125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Monarda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pectinata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41" y="4431787"/>
            <a:ext cx="3176721" cy="238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6096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Salvia </a:t>
            </a:r>
            <a:r>
              <a:rPr lang="en-US" dirty="0" err="1"/>
              <a:t>henryi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93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http://www.furakis.gr/site/images/stories/articles/rosmarinus_officinalis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074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6" descr="http://img1.photographersdirect.com/img/12583/wm/pd918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1"/>
          <p:cNvSpPr txBox="1">
            <a:spLocks noChangeArrowheads="1"/>
          </p:cNvSpPr>
          <p:nvPr/>
        </p:nvSpPr>
        <p:spPr bwMode="auto">
          <a:xfrm>
            <a:off x="4724400" y="3505200"/>
            <a:ext cx="127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i="1"/>
              <a:t>Ocimum</a:t>
            </a:r>
          </a:p>
        </p:txBody>
      </p:sp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381000" y="3200400"/>
            <a:ext cx="17256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b="1"/>
          </a:p>
          <a:p>
            <a:pPr algn="ctr" eaLnBrk="1" hangingPunct="1"/>
            <a:r>
              <a:rPr lang="en-US" b="1" i="1"/>
              <a:t>Rosmarinus</a:t>
            </a:r>
            <a:endParaRPr lang="en-US" b="1"/>
          </a:p>
        </p:txBody>
      </p:sp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2895600" y="0"/>
            <a:ext cx="2741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LAMIACEAE</a:t>
            </a:r>
          </a:p>
        </p:txBody>
      </p:sp>
      <p:pic>
        <p:nvPicPr>
          <p:cNvPr id="17415" name="Picture 18" descr="File:ChristianBauer flowering oregan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6"/>
          <p:cNvSpPr txBox="1">
            <a:spLocks noChangeArrowheads="1"/>
          </p:cNvSpPr>
          <p:nvPr/>
        </p:nvSpPr>
        <p:spPr bwMode="auto">
          <a:xfrm>
            <a:off x="2514600" y="3429000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Origanum</a:t>
            </a:r>
          </a:p>
        </p:txBody>
      </p:sp>
      <p:pic>
        <p:nvPicPr>
          <p:cNvPr id="17417" name="Picture 20" descr="Spearmint (Mentha spicata) fl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08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8"/>
          <p:cNvSpPr txBox="1">
            <a:spLocks noChangeArrowheads="1"/>
          </p:cNvSpPr>
          <p:nvPr/>
        </p:nvSpPr>
        <p:spPr bwMode="auto">
          <a:xfrm>
            <a:off x="6943725" y="3733800"/>
            <a:ext cx="1176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i="1"/>
              <a:t>Mentha</a:t>
            </a:r>
          </a:p>
          <a:p>
            <a:pPr algn="ctr" eaLnBrk="1" hangingPunct="1"/>
            <a:endParaRPr lang="en-US" b="1"/>
          </a:p>
        </p:txBody>
      </p:sp>
      <p:pic>
        <p:nvPicPr>
          <p:cNvPr id="17419" name="Picture 22" descr="http://images.replacements.com/images/images5/china/R/royal_doulton_carmina_individual_rosemary_spice_jar_for_spice_jar_set_P0000141841S0077T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1582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4" descr="http://www.foodservicedirect.com/productimages/OT393823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27274"/>
          <a:stretch>
            <a:fillRect/>
          </a:stretch>
        </p:blipFill>
        <p:spPr bwMode="auto">
          <a:xfrm>
            <a:off x="2743200" y="3962400"/>
            <a:ext cx="12954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6" descr="http://www.onlinecouponsavings.com/wp-content/uploads/2009/12/12.Spice-Island-Spices-1.50-of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8572"/>
          <a:stretch>
            <a:fillRect/>
          </a:stretch>
        </p:blipFill>
        <p:spPr bwMode="auto">
          <a:xfrm>
            <a:off x="4724400" y="3962400"/>
            <a:ext cx="11620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8" descr="http://thegiftedpony.com/wp-content/uploads/2009/10/peppermint-candy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286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Lamicaceae</a:t>
            </a:r>
            <a:endParaRPr lang="en-US" dirty="0"/>
          </a:p>
        </p:txBody>
      </p:sp>
      <p:pic>
        <p:nvPicPr>
          <p:cNvPr id="6" name="Picture 2" descr="http://www.biosci.ohio-state.edu/pcmb/osu_pcmb/pcmb_lab_resources/images/pcmb102/angio_diversity/flowers_lamiacea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3462" y="1876168"/>
            <a:ext cx="4709607" cy="401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Fruit:  4 </a:t>
            </a:r>
            <a:r>
              <a:rPr lang="en-US" dirty="0" err="1"/>
              <a:t>nutlets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99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Lamiaceae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" y="1596319"/>
            <a:ext cx="7101016" cy="473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9624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connate sepals</a:t>
            </a:r>
          </a:p>
          <a:p>
            <a:r>
              <a:rPr lang="en-US" dirty="0">
                <a:solidFill>
                  <a:schemeClr val="bg1"/>
                </a:solidFill>
              </a:rPr>
              <a:t>5 connate petals</a:t>
            </a:r>
          </a:p>
          <a:p>
            <a:r>
              <a:rPr lang="en-US" dirty="0">
                <a:solidFill>
                  <a:schemeClr val="bg1"/>
                </a:solidFill>
              </a:rPr>
              <a:t>2 lipped</a:t>
            </a:r>
          </a:p>
          <a:p>
            <a:r>
              <a:rPr lang="en-US" dirty="0">
                <a:solidFill>
                  <a:schemeClr val="bg1"/>
                </a:solidFill>
              </a:rPr>
              <a:t>Style and stamens under upper lip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4702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Stachys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coccinea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116561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Salverform</a:t>
            </a:r>
            <a:r>
              <a:rPr lang="en-US" dirty="0">
                <a:solidFill>
                  <a:schemeClr val="bg1"/>
                </a:solidFill>
              </a:rPr>
              <a:t> corolla (and not </a:t>
            </a:r>
            <a:r>
              <a:rPr lang="en-US" dirty="0" err="1">
                <a:solidFill>
                  <a:schemeClr val="bg1"/>
                </a:solidFill>
              </a:rPr>
              <a:t>funnelform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157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31793" cy="588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62600" y="609600"/>
            <a:ext cx="1295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2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Lamiaceae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324600" cy="4921329"/>
          </a:xfrm>
        </p:spPr>
      </p:pic>
      <p:sp>
        <p:nvSpPr>
          <p:cNvPr id="5" name="TextBox 4"/>
          <p:cNvSpPr txBox="1"/>
          <p:nvPr/>
        </p:nvSpPr>
        <p:spPr>
          <a:xfrm>
            <a:off x="2743200" y="6477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Marrubium</a:t>
            </a:r>
            <a:r>
              <a:rPr lang="en-US" dirty="0"/>
              <a:t> </a:t>
            </a:r>
            <a:r>
              <a:rPr lang="en-US" dirty="0" err="1"/>
              <a:t>vulgare</a:t>
            </a:r>
            <a:r>
              <a:rPr lang="en-US" dirty="0"/>
              <a:t> stem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784194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Lamiaceae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Calyx–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600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stems often (but not always) square in cross section;  hairs gland-headed with ethereal oils;  leaves usually opposite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2362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connate sepals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895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connate petals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0900" y="3505200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4 stamens, </a:t>
            </a:r>
            <a:r>
              <a:rPr lang="en-US" dirty="0" err="1"/>
              <a:t>adnate</a:t>
            </a:r>
            <a:r>
              <a:rPr lang="en-US" dirty="0"/>
              <a:t> to corolla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40386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connate carpels (each carpel with a false septum so appearing as 4 </a:t>
            </a:r>
            <a:r>
              <a:rPr lang="en-US" dirty="0" err="1"/>
              <a:t>locules</a:t>
            </a:r>
            <a:r>
              <a:rPr lang="en-US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3900" y="4684931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schizocarp with 4 </a:t>
            </a:r>
            <a:r>
              <a:rPr lang="en-US" dirty="0" err="1"/>
              <a:t>nutlets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0"/>
            <a:ext cx="521017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30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Gentianaceae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Frasera</a:t>
            </a:r>
            <a:r>
              <a:rPr lang="en-US" dirty="0"/>
              <a:t> </a:t>
            </a:r>
            <a:r>
              <a:rPr lang="en-US" dirty="0" err="1"/>
              <a:t>speciosa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Frasera</a:t>
            </a:r>
            <a:r>
              <a:rPr lang="en-US" dirty="0"/>
              <a:t> </a:t>
            </a:r>
            <a:r>
              <a:rPr lang="en-US" dirty="0" err="1"/>
              <a:t>speciosa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85400"/>
            <a:ext cx="4041775" cy="3530237"/>
          </a:xfrm>
        </p:spPr>
      </p:pic>
      <p:sp>
        <p:nvSpPr>
          <p:cNvPr id="10" name="TextBox 9"/>
          <p:cNvSpPr txBox="1"/>
          <p:nvPr/>
        </p:nvSpPr>
        <p:spPr>
          <a:xfrm>
            <a:off x="4572000" y="6172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 child for a superior ovary!  Nectar glands on </a:t>
            </a:r>
            <a:r>
              <a:rPr lang="en-US" dirty="0" err="1"/>
              <a:t>adaxial</a:t>
            </a:r>
            <a:r>
              <a:rPr lang="en-US" dirty="0"/>
              <a:t> surface.</a:t>
            </a:r>
          </a:p>
        </p:txBody>
      </p:sp>
    </p:spTree>
    <p:extLst>
      <p:ext uri="{BB962C8B-B14F-4D97-AF65-F5344CB8AC3E}">
        <p14:creationId xmlns:p14="http://schemas.microsoft.com/office/powerpoint/2010/main" val="3662407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Gentianaceae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Zeltnera</a:t>
            </a:r>
            <a:r>
              <a:rPr lang="en-US" dirty="0"/>
              <a:t> </a:t>
            </a:r>
            <a:r>
              <a:rPr lang="en-US" dirty="0" err="1"/>
              <a:t>calycosa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Halenia</a:t>
            </a:r>
            <a:r>
              <a:rPr lang="en-US" dirty="0"/>
              <a:t> </a:t>
            </a:r>
            <a:r>
              <a:rPr lang="en-US" dirty="0" err="1"/>
              <a:t>rothrockii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3" y="2174875"/>
            <a:ext cx="3182639" cy="3951288"/>
          </a:xfrm>
        </p:spPr>
      </p:pic>
    </p:spTree>
    <p:extLst>
      <p:ext uri="{BB962C8B-B14F-4D97-AF65-F5344CB8AC3E}">
        <p14:creationId xmlns:p14="http://schemas.microsoft.com/office/powerpoint/2010/main" val="1370150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Rubiaceae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Crusea</a:t>
            </a:r>
            <a:r>
              <a:rPr lang="en-US" dirty="0"/>
              <a:t> </a:t>
            </a:r>
            <a:r>
              <a:rPr lang="en-US" dirty="0" err="1"/>
              <a:t>diversifolia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Galium</a:t>
            </a:r>
            <a:r>
              <a:rPr lang="en-US" dirty="0"/>
              <a:t> </a:t>
            </a:r>
            <a:r>
              <a:rPr lang="en-US" dirty="0" err="1"/>
              <a:t>fendleri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2286000" cy="304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1828800"/>
            <a:ext cx="2273300" cy="1884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927600"/>
            <a:ext cx="218127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15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Rubiaceae</a:t>
            </a:r>
            <a:r>
              <a:rPr lang="en-US" dirty="0"/>
              <a:t>:  </a:t>
            </a:r>
            <a:r>
              <a:rPr lang="en-US" dirty="0" err="1"/>
              <a:t>Houstonia</a:t>
            </a:r>
            <a:r>
              <a:rPr lang="en-US" dirty="0"/>
              <a:t> </a:t>
            </a:r>
            <a:r>
              <a:rPr lang="en-US" dirty="0" err="1"/>
              <a:t>wrightii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60975"/>
            <a:ext cx="4038600" cy="3404413"/>
          </a:xfrm>
        </p:spPr>
      </p:pic>
      <p:sp>
        <p:nvSpPr>
          <p:cNvPr id="17" name="TextBox 16"/>
          <p:cNvSpPr txBox="1"/>
          <p:nvPr/>
        </p:nvSpPr>
        <p:spPr>
          <a:xfrm>
            <a:off x="4724400" y="594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Inferior ovary, 2 connate carpels</a:t>
            </a:r>
          </a:p>
        </p:txBody>
      </p:sp>
    </p:spTree>
    <p:extLst>
      <p:ext uri="{BB962C8B-B14F-4D97-AF65-F5344CB8AC3E}">
        <p14:creationId xmlns:p14="http://schemas.microsoft.com/office/powerpoint/2010/main" val="1627662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Convolvulaceae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Ipomoea </a:t>
            </a:r>
            <a:r>
              <a:rPr lang="en-US" dirty="0" err="1"/>
              <a:t>cristulata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Ipomoea </a:t>
            </a:r>
            <a:r>
              <a:rPr lang="en-US" dirty="0" err="1"/>
              <a:t>hederacea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307426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Lamiids</a:t>
            </a:r>
            <a:r>
              <a:rPr lang="en-US" dirty="0"/>
              <a:t>:  </a:t>
            </a:r>
            <a:r>
              <a:rPr lang="en-US" dirty="0" err="1"/>
              <a:t>Convolvulaceae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Evolvulus</a:t>
            </a:r>
            <a:r>
              <a:rPr lang="en-US" dirty="0"/>
              <a:t> </a:t>
            </a:r>
            <a:r>
              <a:rPr lang="en-US" dirty="0" err="1"/>
              <a:t>sericeus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Dichondra</a:t>
            </a:r>
            <a:r>
              <a:rPr lang="en-US" dirty="0"/>
              <a:t> </a:t>
            </a:r>
            <a:r>
              <a:rPr lang="en-US" dirty="0" err="1"/>
              <a:t>brachypoda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14" name="TextBox 13"/>
          <p:cNvSpPr txBox="1"/>
          <p:nvPr/>
        </p:nvSpPr>
        <p:spPr>
          <a:xfrm>
            <a:off x="4648200" y="5867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Hey!  This is NOT a GRASS!!!!</a:t>
            </a:r>
          </a:p>
        </p:txBody>
      </p:sp>
    </p:spTree>
    <p:extLst>
      <p:ext uri="{BB962C8B-B14F-4D97-AF65-F5344CB8AC3E}">
        <p14:creationId xmlns:p14="http://schemas.microsoft.com/office/powerpoint/2010/main" val="312509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Cornales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Loasaceae</a:t>
            </a:r>
            <a:r>
              <a:rPr lang="en-US" sz="2700" dirty="0"/>
              <a:t>, </a:t>
            </a:r>
            <a:r>
              <a:rPr lang="en-US" sz="2700" dirty="0" err="1"/>
              <a:t>Hydrangeaceae</a:t>
            </a:r>
            <a:r>
              <a:rPr lang="en-US" sz="2700" dirty="0"/>
              <a:t>, </a:t>
            </a:r>
            <a:r>
              <a:rPr lang="en-US" sz="2700" dirty="0" err="1"/>
              <a:t>Cornaceae</a:t>
            </a:r>
            <a:r>
              <a:rPr lang="en-US" sz="2700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Hydrangeaceae</a:t>
            </a:r>
            <a:r>
              <a:rPr lang="en-US" dirty="0"/>
              <a:t>: </a:t>
            </a:r>
            <a:r>
              <a:rPr lang="en-US" dirty="0" err="1"/>
              <a:t>Fendlera</a:t>
            </a:r>
            <a:r>
              <a:rPr lang="en-US" dirty="0"/>
              <a:t> </a:t>
            </a:r>
            <a:r>
              <a:rPr lang="en-US" dirty="0" err="1"/>
              <a:t>rupicola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8188"/>
            <a:ext cx="4040188" cy="3484662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Hydrangeaceae</a:t>
            </a:r>
            <a:r>
              <a:rPr lang="en-US" dirty="0"/>
              <a:t>:  </a:t>
            </a:r>
            <a:r>
              <a:rPr lang="en-US" dirty="0" err="1"/>
              <a:t>Jamesia</a:t>
            </a:r>
            <a:r>
              <a:rPr lang="en-US" dirty="0"/>
              <a:t> </a:t>
            </a:r>
            <a:r>
              <a:rPr lang="en-US" dirty="0" err="1"/>
              <a:t>americana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  <p:sp>
        <p:nvSpPr>
          <p:cNvPr id="10" name="TextBox 9"/>
          <p:cNvSpPr txBox="1"/>
          <p:nvPr/>
        </p:nvSpPr>
        <p:spPr>
          <a:xfrm>
            <a:off x="533400" y="6096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Hydrangeaceae</a:t>
            </a:r>
            <a:r>
              <a:rPr lang="en-US" dirty="0"/>
              <a:t>:  4 or 5 distinct petals, filaments slightly connate, ovary inferior</a:t>
            </a:r>
          </a:p>
        </p:txBody>
      </p:sp>
    </p:spTree>
    <p:extLst>
      <p:ext uri="{BB962C8B-B14F-4D97-AF65-F5344CB8AC3E}">
        <p14:creationId xmlns:p14="http://schemas.microsoft.com/office/powerpoint/2010/main" val="285641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Cornales</a:t>
            </a:r>
            <a:br>
              <a:rPr lang="en-US" dirty="0"/>
            </a:br>
            <a:r>
              <a:rPr lang="en-US" sz="3100" dirty="0" err="1"/>
              <a:t>Hydrangeaceae</a:t>
            </a:r>
            <a:r>
              <a:rPr lang="en-US" sz="3100" dirty="0"/>
              <a:t>:  </a:t>
            </a:r>
            <a:r>
              <a:rPr lang="en-US" sz="3100" dirty="0" err="1"/>
              <a:t>Philadelphus</a:t>
            </a:r>
            <a:r>
              <a:rPr lang="en-US" sz="3100" dirty="0"/>
              <a:t> </a:t>
            </a:r>
            <a:r>
              <a:rPr lang="en-US" sz="3100" dirty="0" err="1"/>
              <a:t>microphyllus</a:t>
            </a:r>
            <a:endParaRPr lang="en-US" sz="31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01245" cy="4795578"/>
          </a:xfrm>
        </p:spPr>
      </p:pic>
      <p:sp>
        <p:nvSpPr>
          <p:cNvPr id="10" name="TextBox 9"/>
          <p:cNvSpPr txBox="1"/>
          <p:nvPr/>
        </p:nvSpPr>
        <p:spPr>
          <a:xfrm>
            <a:off x="1143000" y="6477000"/>
            <a:ext cx="685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to </a:t>
            </a:r>
            <a:r>
              <a:rPr lang="en-US" dirty="0" err="1"/>
              <a:t>Fendlera</a:t>
            </a:r>
            <a:r>
              <a:rPr lang="en-US" dirty="0"/>
              <a:t>, but many more stamens and petals not clawed</a:t>
            </a:r>
          </a:p>
        </p:txBody>
      </p:sp>
    </p:spTree>
    <p:extLst>
      <p:ext uri="{BB962C8B-B14F-4D97-AF65-F5344CB8AC3E}">
        <p14:creationId xmlns:p14="http://schemas.microsoft.com/office/powerpoint/2010/main" val="383044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Cornales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Loasaceae</a:t>
            </a:r>
            <a:r>
              <a:rPr lang="en-US" dirty="0"/>
              <a:t>:  </a:t>
            </a:r>
            <a:r>
              <a:rPr lang="en-US" dirty="0" err="1"/>
              <a:t>Mentzelia</a:t>
            </a:r>
            <a:r>
              <a:rPr lang="en-US" dirty="0"/>
              <a:t> </a:t>
            </a:r>
            <a:r>
              <a:rPr lang="en-US" dirty="0" err="1"/>
              <a:t>longiloba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Loasaceae</a:t>
            </a:r>
            <a:r>
              <a:rPr lang="en-US" dirty="0"/>
              <a:t>:  </a:t>
            </a:r>
            <a:r>
              <a:rPr lang="en-US" dirty="0" err="1"/>
              <a:t>Mentzelia</a:t>
            </a:r>
            <a:r>
              <a:rPr lang="en-US" dirty="0"/>
              <a:t> </a:t>
            </a:r>
            <a:r>
              <a:rPr lang="en-US" dirty="0" err="1"/>
              <a:t>albicaulis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85400"/>
            <a:ext cx="4041775" cy="3530237"/>
          </a:xfrm>
        </p:spPr>
      </p:pic>
      <p:sp>
        <p:nvSpPr>
          <p:cNvPr id="10" name="TextBox 9"/>
          <p:cNvSpPr txBox="1"/>
          <p:nvPr/>
        </p:nvSpPr>
        <p:spPr>
          <a:xfrm>
            <a:off x="5334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sepals, 5 petals, 5 </a:t>
            </a:r>
            <a:r>
              <a:rPr lang="en-US" b="1" i="1" dirty="0"/>
              <a:t>petaloid staminodes </a:t>
            </a:r>
            <a:r>
              <a:rPr lang="en-US" dirty="0"/>
              <a:t>and many stamens</a:t>
            </a:r>
            <a:endParaRPr lang="en-US" b="1" i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48000" y="4495801"/>
            <a:ext cx="533400" cy="1447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04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Cornales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Loasaceae</a:t>
            </a:r>
            <a:r>
              <a:rPr lang="en-US" dirty="0"/>
              <a:t>:  </a:t>
            </a:r>
            <a:r>
              <a:rPr lang="en-US" dirty="0" err="1"/>
              <a:t>Cevallia</a:t>
            </a:r>
            <a:r>
              <a:rPr lang="en-US" dirty="0"/>
              <a:t> </a:t>
            </a:r>
            <a:r>
              <a:rPr lang="en-US" dirty="0" err="1"/>
              <a:t>sinuata</a:t>
            </a:r>
            <a:r>
              <a:rPr lang="en-US" dirty="0"/>
              <a:t> (flowers)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Loasaceae</a:t>
            </a:r>
            <a:r>
              <a:rPr lang="en-US" dirty="0"/>
              <a:t>:  </a:t>
            </a:r>
            <a:r>
              <a:rPr lang="en-US" dirty="0" err="1"/>
              <a:t>Cevallia</a:t>
            </a:r>
            <a:r>
              <a:rPr lang="en-US" dirty="0"/>
              <a:t> </a:t>
            </a:r>
            <a:r>
              <a:rPr lang="en-US" dirty="0" err="1"/>
              <a:t>sinuata</a:t>
            </a:r>
            <a:r>
              <a:rPr lang="en-US" dirty="0"/>
              <a:t> (leaf)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23802"/>
            <a:ext cx="4041775" cy="3053434"/>
          </a:xfrm>
        </p:spPr>
      </p:pic>
      <p:sp>
        <p:nvSpPr>
          <p:cNvPr id="9" name="TextBox 8"/>
          <p:cNvSpPr txBox="1"/>
          <p:nvPr/>
        </p:nvSpPr>
        <p:spPr>
          <a:xfrm>
            <a:off x="609600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Stinging Serpent:  an armed desert dweller</a:t>
            </a:r>
            <a:r>
              <a:rPr lang="en-US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9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1126</Words>
  <Application>Microsoft Office PowerPoint</Application>
  <PresentationFormat>On-screen Show (4:3)</PresentationFormat>
  <Paragraphs>237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Office Theme</vt:lpstr>
      <vt:lpstr>Asterids (Sympetalae= flowers with fused petals)</vt:lpstr>
      <vt:lpstr>PowerPoint Presentation</vt:lpstr>
      <vt:lpstr>PowerPoint Presentation</vt:lpstr>
      <vt:lpstr>PowerPoint Presentation</vt:lpstr>
      <vt:lpstr>PowerPoint Presentation</vt:lpstr>
      <vt:lpstr>Eudicots:  Asterids:  Cornales (Loasaceae, Hydrangeaceae, Cornaceae)</vt:lpstr>
      <vt:lpstr>Eudicots:  Asterids:  Cornales Hydrangeaceae:  Philadelphus microphyllus</vt:lpstr>
      <vt:lpstr>Eudicots:  Asterids:  Cornales</vt:lpstr>
      <vt:lpstr>Eudicots:  Asterids:  Cornales</vt:lpstr>
      <vt:lpstr>Eudicots:  Asterids:  Cornales:  Cornus sericea</vt:lpstr>
      <vt:lpstr>PowerPoint Presentation</vt:lpstr>
      <vt:lpstr>Eudicots:  Asterids:  Ericales:  Ericaceae</vt:lpstr>
      <vt:lpstr>Eudicots:  Asterids:  Ericales:  Ericaceae</vt:lpstr>
      <vt:lpstr>Eudicots:  Asterids:  Ericales:  Ericaceae</vt:lpstr>
      <vt:lpstr>Eudicots:  Asterids:  Ericales:  Ericaceae</vt:lpstr>
      <vt:lpstr>Eudicots:  Asterids:  Ericales:  Primulaceae</vt:lpstr>
      <vt:lpstr>Eudicots:  Asterids:  Ericales:  Polemoniaceae</vt:lpstr>
      <vt:lpstr>Eudicots:  Asterids:  Ericales:  Polemoniaceae:  Ipomopsis macombii</vt:lpstr>
      <vt:lpstr>Eudicots:  Asterids:  Ericales:  Polemoniaceae:  Ipomopsis longiflora</vt:lpstr>
      <vt:lpstr>Eudicots:  Asterids:  Ericales:  Polemoniaceae:  Ipomopsis aggregata</vt:lpstr>
      <vt:lpstr>Eudicots:  Asterids:  Ericales:  Polemoniaceae</vt:lpstr>
      <vt:lpstr>PowerPoint Presentation</vt:lpstr>
      <vt:lpstr>Eudicots:  Asterids:  Polemoniaceae</vt:lpstr>
      <vt:lpstr>PowerPoint Presentation</vt:lpstr>
      <vt:lpstr>Core Asterids  (possible synapomorphies)</vt:lpstr>
      <vt:lpstr>Core Asterids</vt:lpstr>
      <vt:lpstr>Core Asterids</vt:lpstr>
      <vt:lpstr>Core Asterids</vt:lpstr>
      <vt:lpstr>Core Asterids</vt:lpstr>
      <vt:lpstr>Core Asterids</vt:lpstr>
      <vt:lpstr>Core Asterids</vt:lpstr>
      <vt:lpstr>Eudicots:  Asterids:  Lamiids:  Garryaceae:  Garrya wrightii</vt:lpstr>
      <vt:lpstr>PowerPoint Presentation</vt:lpstr>
      <vt:lpstr>Lamiids</vt:lpstr>
      <vt:lpstr>Lamiids</vt:lpstr>
      <vt:lpstr>PowerPoint Presentation</vt:lpstr>
      <vt:lpstr>Eudicots:  Asterids:  Lamiids:  Solanaceae</vt:lpstr>
      <vt:lpstr>Eudicots:  Asterids:  Lamiids: Solanaceae Alkaloids are present– most are poisonous!</vt:lpstr>
      <vt:lpstr>Eudicots:  Asterids:  Lamiids:  Solanaceae Flowers</vt:lpstr>
      <vt:lpstr>Eudicots:  Asterids:  Lamiids:  Solanaceae</vt:lpstr>
      <vt:lpstr>Eudicots:  Asterids:  Lamiids:  Solanaceae</vt:lpstr>
      <vt:lpstr>Eudicots:  Asterids:  Lamiids:  Solanaceae Fruit</vt:lpstr>
      <vt:lpstr>PowerPoint Presentation</vt:lpstr>
      <vt:lpstr>Eudicots:  Asterids: Lamiids:   Solanaceae</vt:lpstr>
      <vt:lpstr>PowerPoint Presentation</vt:lpstr>
      <vt:lpstr>Eudicots:  Asterids:  Lamiids: Lamiaceae</vt:lpstr>
      <vt:lpstr>PowerPoint Presentation</vt:lpstr>
      <vt:lpstr>Eudicots:  Asterids:  Lamiids:  Lamicaceae</vt:lpstr>
      <vt:lpstr>Eudicots:  Asterids:  Lamiids:  Lamiaceae</vt:lpstr>
      <vt:lpstr>Eudicots:  Asterids:  Lamiids:  Lamiaceae</vt:lpstr>
      <vt:lpstr>Eudicots:  Asterids:  Lamiids:  Lamiaceae</vt:lpstr>
      <vt:lpstr>PowerPoint Presentation</vt:lpstr>
      <vt:lpstr>Eudicots:  Asterids:  Lamiids:  Gentianaceae</vt:lpstr>
      <vt:lpstr>Eudicots:  Asterids:  Lamiids:  Gentianaceae</vt:lpstr>
      <vt:lpstr>Eudicots:  Asterids:  Lamiids:  Rubiaceae</vt:lpstr>
      <vt:lpstr>Eudicots:  Asterids:  Lamiids:  Rubiaceae:  Houstonia wrightii</vt:lpstr>
      <vt:lpstr>Eudicots:  Asterids:  Lamiids:  Convolvulaceae</vt:lpstr>
      <vt:lpstr>Eudicots:  Asterids:  Lamiids:  Convolvulaceae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Eudicots IV-- Asterids</dc:title>
  <dc:creator>Russ</dc:creator>
  <cp:lastModifiedBy>Russ Kleinman</cp:lastModifiedBy>
  <cp:revision>124</cp:revision>
  <cp:lastPrinted>2017-06-26T19:56:18Z</cp:lastPrinted>
  <dcterms:created xsi:type="dcterms:W3CDTF">2011-07-15T17:07:14Z</dcterms:created>
  <dcterms:modified xsi:type="dcterms:W3CDTF">2018-06-15T15:49:35Z</dcterms:modified>
</cp:coreProperties>
</file>